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56" r:id="rId4"/>
    <p:sldId id="260" r:id="rId5"/>
    <p:sldId id="261" r:id="rId6"/>
    <p:sldId id="257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kpfu.ru/psychology/struktura/privolzhskij-centr-povysheniya-kvalifikacii-i/respublikanskaya-innovacionnaya-ploschadka/sozdanie-sovremennoj-sistemy-nepreryvnogo" TargetMode="External"/><Relationship Id="rId7" Type="http://schemas.openxmlformats.org/officeDocument/2006/relationships/hyperlink" Target="http://kpfu.ru/psychology/struktura/privolzhskij-centr-povysheniya-kvalifikacii-i/respublikanskaya-innovacionnaya-ploschadka/obespechenie-variativnosti-i-raznoobraziya" TargetMode="External"/><Relationship Id="rId2" Type="http://schemas.openxmlformats.org/officeDocument/2006/relationships/hyperlink" Target="http://kpfu.ru/portal/docs/F_66404465/Prikaz.spisok.innovacionnyh.ploschadok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pfu.ru/psychology/struktura/privolzhskij-centr-povysheniya-kvalifikacii-i/respublikanskaya-innovacionnaya-ploschadka/obespechenie-realizacii-sistemno-deyatelnostnogo" TargetMode="External"/><Relationship Id="rId5" Type="http://schemas.openxmlformats.org/officeDocument/2006/relationships/hyperlink" Target="http://kpfu.ru/psychology/struktura/privolzhskij-centr-povysheniya-kvalifikacii-i/respublikanskaya-innovacionnaya-ploschadka/modeli-vneurochnoj-deyatelnosti-shkolnikov-v" TargetMode="External"/><Relationship Id="rId4" Type="http://schemas.openxmlformats.org/officeDocument/2006/relationships/hyperlink" Target="http://kpfu.ru/psychology/struktura/privolzhskij-centr-povysheniya-kvalifikacii-i/respublikanskaya-innovacionnaya-ploschadka/aktualnye-problemy-realizacii-fgos-obschego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Учитель Панкратова Л.Ю.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Особенности аттестации на высшую квалификационную категорию педагога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bg1"/>
                </a:solidFill>
              </a:rPr>
              <a:t>1. Оформление документов ( заявление, карта результативности)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2.Профессиональное тестирование ( не менее 90 баллов)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3.Аттестационная экспертиза профессиональных достижений педагога аттестационной комиссией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Процедура аттестации предусматривает</a:t>
            </a:r>
            <a:r>
              <a:rPr lang="ru-RU" sz="4400" dirty="0" smtClean="0"/>
              <a:t>:</a:t>
            </a:r>
            <a:endParaRPr lang="ru-RU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47500" lnSpcReduction="20000"/>
          </a:bodyPr>
          <a:lstStyle/>
          <a:p>
            <a:r>
              <a:rPr lang="ru-RU" sz="5100" dirty="0" smtClean="0">
                <a:solidFill>
                  <a:schemeClr val="bg1"/>
                </a:solidFill>
              </a:rPr>
              <a:t>Приволжский центр </a:t>
            </a:r>
            <a:r>
              <a:rPr lang="ru-RU" sz="5100" dirty="0" err="1" smtClean="0">
                <a:solidFill>
                  <a:schemeClr val="bg1"/>
                </a:solidFill>
              </a:rPr>
              <a:t>повыщения</a:t>
            </a:r>
            <a:r>
              <a:rPr lang="ru-RU" sz="5100" dirty="0" smtClean="0">
                <a:solidFill>
                  <a:schemeClr val="bg1"/>
                </a:solidFill>
              </a:rPr>
              <a:t> </a:t>
            </a:r>
            <a:r>
              <a:rPr lang="ru-RU" sz="5100" dirty="0" err="1" smtClean="0">
                <a:solidFill>
                  <a:schemeClr val="bg1"/>
                </a:solidFill>
              </a:rPr>
              <a:t>кваллификации</a:t>
            </a:r>
            <a:r>
              <a:rPr lang="ru-RU" sz="5100" dirty="0" smtClean="0">
                <a:solidFill>
                  <a:schemeClr val="bg1"/>
                </a:solidFill>
              </a:rPr>
              <a:t>  и профессиональной переподготовки работников образования   (КФУ)</a:t>
            </a:r>
          </a:p>
          <a:p>
            <a:r>
              <a:rPr lang="ru-RU" sz="5100" dirty="0" smtClean="0">
                <a:solidFill>
                  <a:schemeClr val="bg1"/>
                </a:solidFill>
              </a:rPr>
              <a:t>Республиканская инновационная площадка</a:t>
            </a:r>
            <a:endParaRPr lang="ru-RU" sz="5100" b="1" dirty="0" smtClean="0">
              <a:solidFill>
                <a:schemeClr val="bg1"/>
              </a:solidFill>
            </a:endParaRPr>
          </a:p>
          <a:p>
            <a:r>
              <a:rPr lang="ru-RU" u="sng" dirty="0" smtClean="0">
                <a:solidFill>
                  <a:schemeClr val="bg1"/>
                </a:solidFill>
                <a:hlinkClick r:id="rId2"/>
              </a:rPr>
              <a:t>Перечень региональных инновационных площадок на 2015-2019 годы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 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Инновационная площадка №</a:t>
            </a:r>
            <a:r>
              <a:rPr lang="ru-RU" dirty="0" smtClean="0">
                <a:solidFill>
                  <a:schemeClr val="bg1"/>
                </a:solidFill>
              </a:rPr>
              <a:t>1</a:t>
            </a:r>
          </a:p>
          <a:p>
            <a:pPr lvl="0"/>
            <a:r>
              <a:rPr lang="ru-RU" u="sng" dirty="0" smtClean="0">
                <a:solidFill>
                  <a:schemeClr val="bg1"/>
                </a:solidFill>
                <a:hlinkClick r:id="rId3"/>
              </a:rPr>
              <a:t>Создание современной системы непрерывного образования руководителей и заместителей руководителя образовательных организаций как средство управления развитием профессиональной компетентности</a:t>
            </a:r>
            <a:r>
              <a:rPr lang="ru-RU" dirty="0" smtClean="0">
                <a:solidFill>
                  <a:schemeClr val="bg1"/>
                </a:solidFill>
              </a:rPr>
              <a:t> (постоянно действующий семинар)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 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Инновационная площадка №2</a:t>
            </a:r>
            <a:endParaRPr lang="ru-RU" dirty="0" smtClean="0">
              <a:solidFill>
                <a:schemeClr val="bg1"/>
              </a:solidFill>
            </a:endParaRPr>
          </a:p>
          <a:p>
            <a:pPr lvl="0"/>
            <a:r>
              <a:rPr lang="ru-RU" u="sng" dirty="0" smtClean="0">
                <a:solidFill>
                  <a:schemeClr val="bg1"/>
                </a:solidFill>
                <a:hlinkClick r:id="rId4"/>
              </a:rPr>
              <a:t>Актуальные проблемы реализации ФГОС общего образования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 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Инновационная площадка №3</a:t>
            </a:r>
            <a:endParaRPr lang="ru-RU" dirty="0" smtClean="0">
              <a:solidFill>
                <a:schemeClr val="bg1"/>
              </a:solidFill>
            </a:endParaRPr>
          </a:p>
          <a:p>
            <a:pPr lvl="0"/>
            <a:r>
              <a:rPr lang="ru-RU" u="sng" dirty="0" smtClean="0">
                <a:solidFill>
                  <a:schemeClr val="bg1"/>
                </a:solidFill>
                <a:hlinkClick r:id="rId5"/>
              </a:rPr>
              <a:t>Модели внеурочной деятельности школьников в соответствии с требованиями ФГОС ООО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 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Инновационная площадка №4</a:t>
            </a:r>
            <a:endParaRPr lang="ru-RU" dirty="0" smtClean="0">
              <a:solidFill>
                <a:schemeClr val="bg1"/>
              </a:solidFill>
            </a:endParaRPr>
          </a:p>
          <a:p>
            <a:pPr lvl="0"/>
            <a:r>
              <a:rPr lang="ru-RU" u="sng" dirty="0" smtClean="0">
                <a:solidFill>
                  <a:schemeClr val="bg1"/>
                </a:solidFill>
                <a:hlinkClick r:id="rId6"/>
              </a:rPr>
              <a:t>Обеспечение реализации </a:t>
            </a:r>
            <a:r>
              <a:rPr lang="ru-RU" u="sng" dirty="0" err="1" smtClean="0">
                <a:solidFill>
                  <a:schemeClr val="bg1"/>
                </a:solidFill>
                <a:hlinkClick r:id="rId6"/>
              </a:rPr>
              <a:t>системно-деятельностного</a:t>
            </a:r>
            <a:r>
              <a:rPr lang="ru-RU" u="sng" dirty="0" smtClean="0">
                <a:solidFill>
                  <a:schemeClr val="bg1"/>
                </a:solidFill>
                <a:hlinkClick r:id="rId6"/>
              </a:rPr>
              <a:t> подхода в начальной школе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 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Инновационная площадка №5</a:t>
            </a:r>
            <a:endParaRPr lang="ru-RU" dirty="0" smtClean="0">
              <a:solidFill>
                <a:schemeClr val="bg1"/>
              </a:solidFill>
            </a:endParaRPr>
          </a:p>
          <a:p>
            <a:pPr lvl="0"/>
            <a:r>
              <a:rPr lang="ru-RU" u="sng" dirty="0" smtClean="0">
                <a:solidFill>
                  <a:schemeClr val="bg1"/>
                </a:solidFill>
                <a:hlinkClick r:id="rId7"/>
              </a:rPr>
              <a:t>Обеспечение вариативности и разнообразия содержания образовательных программ в контексте ФГОС ДО в рамках повышения квалификации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Центр развития профессионального образования ГАОУ ДПО «Институт развития образования Республики Татарстан» (далее - ЦРПО ИРО РТ), утвержденный приказом Министерства образования и науки Республики Татарстан № 9548/15 от 05.11.2015 года «О региональных инновационных площадках», региональной инновационной площадкой РТ (далее - РИП) с 12 ноября 2015 года осуществляет прием заявок педагогических работников профессиональных образовательных организаций, претендующих на высшую квалификационную категорию, на участие в деятельности РИП ЦРПО ИРО РТ.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Биология\Desktop\к выступлению\справка ИРО РТ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785794"/>
            <a:ext cx="3857652" cy="566897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Биология\Desktop\к выступлению\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5"/>
            <a:ext cx="8572560" cy="514353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Биология\Desktop\к выступлению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428736"/>
            <a:ext cx="3957281" cy="514353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</TotalTime>
  <Words>140</Words>
  <Application>Microsoft Office PowerPoint</Application>
  <PresentationFormat>Экран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Бумажная</vt:lpstr>
      <vt:lpstr>Особенности аттестации на высшую квалификационную категорию педагога</vt:lpstr>
      <vt:lpstr>Процедура аттестации предусматривает: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аттестации на высшую квалификационную категорию педагога</dc:title>
  <dc:creator>Биология</dc:creator>
  <cp:lastModifiedBy>103</cp:lastModifiedBy>
  <cp:revision>2</cp:revision>
  <dcterms:created xsi:type="dcterms:W3CDTF">2017-03-29T08:39:21Z</dcterms:created>
  <dcterms:modified xsi:type="dcterms:W3CDTF">2017-03-29T11:06:42Z</dcterms:modified>
</cp:coreProperties>
</file>